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68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5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05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41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42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79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9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4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26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09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92781-7514-4A52-BCE0-4991D44AE755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F4BE6-106F-43D5-888A-5F01C3807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4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" name="Group 513"/>
          <p:cNvGrpSpPr/>
          <p:nvPr/>
        </p:nvGrpSpPr>
        <p:grpSpPr>
          <a:xfrm>
            <a:off x="95691" y="35861"/>
            <a:ext cx="9718160" cy="6765332"/>
            <a:chOff x="95691" y="35861"/>
            <a:chExt cx="9718160" cy="6765332"/>
          </a:xfrm>
        </p:grpSpPr>
        <p:sp>
          <p:nvSpPr>
            <p:cNvPr id="515" name="TextBox 514"/>
            <p:cNvSpPr txBox="1"/>
            <p:nvPr/>
          </p:nvSpPr>
          <p:spPr>
            <a:xfrm>
              <a:off x="2183694" y="246736"/>
              <a:ext cx="7630157" cy="177032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4923" tIns="24923" rIns="24923" bIns="24923" rtlCol="0">
              <a:noAutofit/>
            </a:bodyPr>
            <a:lstStyle/>
            <a:p>
              <a:pPr>
                <a:spcAft>
                  <a:spcPts val="208"/>
                </a:spcAft>
              </a:pPr>
              <a:r>
                <a:rPr lang="en-GB" sz="1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Patient </a:t>
              </a:r>
              <a:r>
                <a:rPr lang="en-GB" sz="10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details</a:t>
              </a:r>
            </a:p>
            <a:p>
              <a:pPr>
                <a:spcAft>
                  <a:spcPts val="208"/>
                </a:spcAft>
              </a:pPr>
              <a:endParaRPr lang="en-GB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Prescriber ID ________________  </a:t>
              </a:r>
              <a:endParaRPr lang="en-GB" sz="1000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GB" sz="1000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GB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Patient </a:t>
              </a:r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ID ________________ </a:t>
              </a:r>
            </a:p>
          </p:txBody>
        </p:sp>
        <p:sp>
          <p:nvSpPr>
            <p:cNvPr id="516" name="TextBox 515"/>
            <p:cNvSpPr txBox="1"/>
            <p:nvPr/>
          </p:nvSpPr>
          <p:spPr>
            <a:xfrm>
              <a:off x="744900" y="35861"/>
              <a:ext cx="8462701" cy="2000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Scottish Reduction in Antimicrobial Prescribing (</a:t>
              </a:r>
              <a:r>
                <a:rPr lang="en-GB" sz="1300" b="1" dirty="0" err="1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ScRAP</a:t>
              </a:r>
              <a:r>
                <a:rPr lang="en-GB" sz="1300" b="1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r>
                <a:rPr lang="en-GB" sz="13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300" b="1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Acute </a:t>
              </a:r>
              <a:r>
                <a:rPr lang="en-GB" sz="1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Urinary Tract Infection (UTI) Audit Tool </a:t>
              </a:r>
              <a:r>
                <a:rPr lang="en-GB" sz="1300" b="1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</a:t>
              </a:r>
              <a:r>
                <a:rPr lang="en-GB" sz="1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Collection Form</a:t>
              </a:r>
              <a:endParaRPr lang="en-GB" sz="1300" dirty="0"/>
            </a:p>
          </p:txBody>
        </p:sp>
        <p:sp>
          <p:nvSpPr>
            <p:cNvPr id="517" name="TextBox 516"/>
            <p:cNvSpPr txBox="1"/>
            <p:nvPr/>
          </p:nvSpPr>
          <p:spPr>
            <a:xfrm>
              <a:off x="95694" y="248718"/>
              <a:ext cx="1997770" cy="17603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4923" tIns="24923" rIns="24923" bIns="24923" rtlCol="0">
              <a:noAutofit/>
            </a:bodyPr>
            <a:lstStyle/>
            <a:p>
              <a:pPr>
                <a:spcAft>
                  <a:spcPts val="208"/>
                </a:spcAft>
              </a:pPr>
              <a:r>
                <a:rPr lang="en-GB" sz="1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Audit </a:t>
              </a:r>
              <a:r>
                <a:rPr lang="en-GB" sz="10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details</a:t>
              </a:r>
            </a:p>
            <a:p>
              <a:pPr>
                <a:spcAft>
                  <a:spcPts val="208"/>
                </a:spcAft>
              </a:pPr>
              <a:endParaRPr lang="en-GB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Practice ID </a:t>
              </a:r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_____________________</a:t>
              </a:r>
            </a:p>
            <a:p>
              <a:endParaRPr lang="en-GB" sz="1000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GB" sz="1000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Auditor </a:t>
              </a:r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ID </a:t>
              </a:r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_____________________</a:t>
              </a:r>
            </a:p>
            <a:p>
              <a:endParaRPr lang="en-GB" sz="1000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GB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Audit </a:t>
              </a:r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date range ________________</a:t>
              </a:r>
            </a:p>
          </p:txBody>
        </p:sp>
        <p:sp>
          <p:nvSpPr>
            <p:cNvPr id="518" name="TextBox 517"/>
            <p:cNvSpPr txBox="1"/>
            <p:nvPr/>
          </p:nvSpPr>
          <p:spPr>
            <a:xfrm>
              <a:off x="95691" y="2055104"/>
              <a:ext cx="9718157" cy="19845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4923" tIns="24923" rIns="24923" bIns="24923" rtlCol="0">
              <a:noAutofit/>
            </a:bodyPr>
            <a:lstStyle/>
            <a:p>
              <a:r>
                <a:rPr lang="en-GB" sz="1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Actions</a:t>
              </a:r>
              <a:endParaRPr lang="en-GB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9" name="TextBox 518"/>
            <p:cNvSpPr txBox="1"/>
            <p:nvPr/>
          </p:nvSpPr>
          <p:spPr>
            <a:xfrm>
              <a:off x="95692" y="4089113"/>
              <a:ext cx="9718157" cy="23543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4923" tIns="24923" rIns="24923" bIns="24923" rtlCol="0">
              <a:noAutofit/>
            </a:bodyPr>
            <a:lstStyle/>
            <a:p>
              <a:r>
                <a:rPr lang="en-GB" sz="1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Antibiotic</a:t>
              </a:r>
              <a:endParaRPr lang="en-GB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0" name="TextBox 519"/>
            <p:cNvSpPr txBox="1"/>
            <p:nvPr/>
          </p:nvSpPr>
          <p:spPr>
            <a:xfrm>
              <a:off x="95691" y="6477738"/>
              <a:ext cx="9718157" cy="3234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4923" tIns="24923" rIns="24923" bIns="24923" rtlCol="0">
              <a:noAutofit/>
            </a:bodyPr>
            <a:lstStyle/>
            <a:p>
              <a:endParaRPr lang="en-GB" sz="1000" b="1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GB" sz="10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Comments  _____________________________________________________________________________________________________________________________________________</a:t>
              </a:r>
              <a:endParaRPr lang="en-GB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1" name="TextBox 520"/>
            <p:cNvSpPr txBox="1"/>
            <p:nvPr/>
          </p:nvSpPr>
          <p:spPr>
            <a:xfrm>
              <a:off x="4035125" y="261254"/>
              <a:ext cx="65535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Age range</a:t>
              </a:r>
              <a:endParaRPr lang="en-GB" sz="1000" dirty="0"/>
            </a:p>
          </p:txBody>
        </p:sp>
        <p:sp>
          <p:nvSpPr>
            <p:cNvPr id="522" name="TextBox 521"/>
            <p:cNvSpPr txBox="1"/>
            <p:nvPr/>
          </p:nvSpPr>
          <p:spPr>
            <a:xfrm>
              <a:off x="4222009" y="416837"/>
              <a:ext cx="34896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0-4</a:t>
              </a:r>
            </a:p>
          </p:txBody>
        </p:sp>
        <p:sp>
          <p:nvSpPr>
            <p:cNvPr id="523" name="Rectangle 522"/>
            <p:cNvSpPr/>
            <p:nvPr/>
          </p:nvSpPr>
          <p:spPr>
            <a:xfrm>
              <a:off x="4042718" y="42707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24" name="TextBox 523"/>
            <p:cNvSpPr txBox="1"/>
            <p:nvPr/>
          </p:nvSpPr>
          <p:spPr>
            <a:xfrm>
              <a:off x="4222007" y="607841"/>
              <a:ext cx="348965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5-13</a:t>
              </a:r>
            </a:p>
          </p:txBody>
        </p:sp>
        <p:sp>
          <p:nvSpPr>
            <p:cNvPr id="525" name="Rectangle 524"/>
            <p:cNvSpPr/>
            <p:nvPr/>
          </p:nvSpPr>
          <p:spPr>
            <a:xfrm>
              <a:off x="4042718" y="61416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26" name="TextBox 525"/>
            <p:cNvSpPr txBox="1"/>
            <p:nvPr/>
          </p:nvSpPr>
          <p:spPr>
            <a:xfrm>
              <a:off x="4222008" y="801847"/>
              <a:ext cx="3448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14-29</a:t>
              </a:r>
            </a:p>
          </p:txBody>
        </p:sp>
        <p:sp>
          <p:nvSpPr>
            <p:cNvPr id="527" name="Rectangle 526"/>
            <p:cNvSpPr/>
            <p:nvPr/>
          </p:nvSpPr>
          <p:spPr>
            <a:xfrm>
              <a:off x="4043287" y="799191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28" name="TextBox 527"/>
            <p:cNvSpPr txBox="1"/>
            <p:nvPr/>
          </p:nvSpPr>
          <p:spPr>
            <a:xfrm>
              <a:off x="4222008" y="987257"/>
              <a:ext cx="34896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30-44</a:t>
              </a:r>
            </a:p>
          </p:txBody>
        </p:sp>
        <p:sp>
          <p:nvSpPr>
            <p:cNvPr id="529" name="Rectangle 528"/>
            <p:cNvSpPr/>
            <p:nvPr/>
          </p:nvSpPr>
          <p:spPr>
            <a:xfrm>
              <a:off x="4042718" y="985321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30" name="TextBox 529"/>
            <p:cNvSpPr txBox="1"/>
            <p:nvPr/>
          </p:nvSpPr>
          <p:spPr>
            <a:xfrm>
              <a:off x="4223230" y="1165482"/>
              <a:ext cx="34774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45-64</a:t>
              </a:r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4042718" y="116757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32" name="TextBox 531"/>
            <p:cNvSpPr txBox="1"/>
            <p:nvPr/>
          </p:nvSpPr>
          <p:spPr>
            <a:xfrm>
              <a:off x="4222007" y="1351543"/>
              <a:ext cx="348956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65-79</a:t>
              </a:r>
            </a:p>
          </p:txBody>
        </p:sp>
        <p:sp>
          <p:nvSpPr>
            <p:cNvPr id="533" name="Rectangle 532"/>
            <p:cNvSpPr/>
            <p:nvPr/>
          </p:nvSpPr>
          <p:spPr>
            <a:xfrm>
              <a:off x="4042718" y="134924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34" name="TextBox 533"/>
            <p:cNvSpPr txBox="1"/>
            <p:nvPr/>
          </p:nvSpPr>
          <p:spPr>
            <a:xfrm>
              <a:off x="4222007" y="1533469"/>
              <a:ext cx="3448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80+</a:t>
              </a:r>
            </a:p>
          </p:txBody>
        </p:sp>
        <p:sp>
          <p:nvSpPr>
            <p:cNvPr id="535" name="Rectangle 534"/>
            <p:cNvSpPr/>
            <p:nvPr/>
          </p:nvSpPr>
          <p:spPr>
            <a:xfrm>
              <a:off x="4042718" y="153108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36" name="TextBox 535"/>
            <p:cNvSpPr txBox="1"/>
            <p:nvPr/>
          </p:nvSpPr>
          <p:spPr>
            <a:xfrm>
              <a:off x="5218723" y="260094"/>
              <a:ext cx="111142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Care home resident?</a:t>
              </a:r>
              <a:endParaRPr lang="en-GB" sz="1000" dirty="0"/>
            </a:p>
          </p:txBody>
        </p:sp>
        <p:sp>
          <p:nvSpPr>
            <p:cNvPr id="537" name="TextBox 536"/>
            <p:cNvSpPr txBox="1"/>
            <p:nvPr/>
          </p:nvSpPr>
          <p:spPr>
            <a:xfrm>
              <a:off x="5407800" y="418428"/>
              <a:ext cx="329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Yes</a:t>
              </a:r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5230829" y="424121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39" name="TextBox 538"/>
            <p:cNvSpPr txBox="1"/>
            <p:nvPr/>
          </p:nvSpPr>
          <p:spPr>
            <a:xfrm>
              <a:off x="5407800" y="607543"/>
              <a:ext cx="24930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</a:t>
              </a:r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5230829" y="61120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41" name="TextBox 540"/>
            <p:cNvSpPr txBox="1"/>
            <p:nvPr/>
          </p:nvSpPr>
          <p:spPr>
            <a:xfrm>
              <a:off x="5230829" y="1027816"/>
              <a:ext cx="113125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Receiving antibiotic prophylaxis?</a:t>
              </a:r>
              <a:endParaRPr lang="en-GB" sz="1000" dirty="0"/>
            </a:p>
          </p:txBody>
        </p:sp>
        <p:sp>
          <p:nvSpPr>
            <p:cNvPr id="542" name="TextBox 541"/>
            <p:cNvSpPr txBox="1"/>
            <p:nvPr/>
          </p:nvSpPr>
          <p:spPr>
            <a:xfrm>
              <a:off x="5416112" y="1344998"/>
              <a:ext cx="24930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Yes</a:t>
              </a:r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5230829" y="1350690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44" name="TextBox 543"/>
            <p:cNvSpPr txBox="1"/>
            <p:nvPr/>
          </p:nvSpPr>
          <p:spPr>
            <a:xfrm>
              <a:off x="5416111" y="1534113"/>
              <a:ext cx="24930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</a:t>
              </a:r>
            </a:p>
          </p:txBody>
        </p:sp>
        <p:sp>
          <p:nvSpPr>
            <p:cNvPr id="545" name="Rectangle 544"/>
            <p:cNvSpPr/>
            <p:nvPr/>
          </p:nvSpPr>
          <p:spPr>
            <a:xfrm>
              <a:off x="5230829" y="153777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46" name="TextBox 545"/>
            <p:cNvSpPr txBox="1"/>
            <p:nvPr/>
          </p:nvSpPr>
          <p:spPr>
            <a:xfrm>
              <a:off x="7064063" y="258821"/>
              <a:ext cx="80402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UTI type</a:t>
              </a:r>
              <a:endParaRPr lang="en-GB" sz="1000" dirty="0"/>
            </a:p>
          </p:txBody>
        </p:sp>
        <p:sp>
          <p:nvSpPr>
            <p:cNvPr id="547" name="TextBox 546"/>
            <p:cNvSpPr txBox="1"/>
            <p:nvPr/>
          </p:nvSpPr>
          <p:spPr>
            <a:xfrm>
              <a:off x="7256393" y="408901"/>
              <a:ext cx="232754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Female uncomplicated (non-pregnant 14-65)</a:t>
              </a:r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7077147" y="40871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49" name="TextBox 548"/>
            <p:cNvSpPr txBox="1"/>
            <p:nvPr/>
          </p:nvSpPr>
          <p:spPr>
            <a:xfrm>
              <a:off x="7256393" y="585951"/>
              <a:ext cx="232754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Older female (&gt;65)</a:t>
              </a:r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7077147" y="58635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51" name="TextBox 550"/>
            <p:cNvSpPr txBox="1"/>
            <p:nvPr/>
          </p:nvSpPr>
          <p:spPr>
            <a:xfrm>
              <a:off x="7256393" y="767875"/>
              <a:ext cx="232754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Catheter-associated</a:t>
              </a:r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7077147" y="76518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53" name="TextBox 552"/>
            <p:cNvSpPr txBox="1"/>
            <p:nvPr/>
          </p:nvSpPr>
          <p:spPr>
            <a:xfrm>
              <a:off x="7253446" y="949248"/>
              <a:ext cx="233048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Child (&lt;14)</a:t>
              </a:r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7077147" y="94488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55" name="TextBox 554"/>
            <p:cNvSpPr txBox="1"/>
            <p:nvPr/>
          </p:nvSpPr>
          <p:spPr>
            <a:xfrm>
              <a:off x="7253446" y="1125819"/>
              <a:ext cx="233048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Male</a:t>
              </a:r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7077147" y="1124051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57" name="TextBox 556"/>
            <p:cNvSpPr txBox="1"/>
            <p:nvPr/>
          </p:nvSpPr>
          <p:spPr>
            <a:xfrm>
              <a:off x="7253446" y="1298610"/>
              <a:ext cx="233048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Pregnancy</a:t>
              </a:r>
            </a:p>
          </p:txBody>
        </p:sp>
        <p:sp>
          <p:nvSpPr>
            <p:cNvPr id="558" name="Rectangle 557"/>
            <p:cNvSpPr/>
            <p:nvPr/>
          </p:nvSpPr>
          <p:spPr>
            <a:xfrm>
              <a:off x="7077147" y="130149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59" name="TextBox 558"/>
            <p:cNvSpPr txBox="1"/>
            <p:nvPr/>
          </p:nvSpPr>
          <p:spPr>
            <a:xfrm>
              <a:off x="7253446" y="1480023"/>
              <a:ext cx="233049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Recurrent (≥2/6mths  or 3/12 </a:t>
              </a:r>
              <a:r>
                <a:rPr lang="en-GB" sz="1000" dirty="0" err="1"/>
                <a:t>mths</a:t>
              </a:r>
              <a:r>
                <a:rPr lang="en-GB" sz="1000" dirty="0"/>
                <a:t>)</a:t>
              </a:r>
            </a:p>
          </p:txBody>
        </p:sp>
        <p:sp>
          <p:nvSpPr>
            <p:cNvPr id="560" name="Rectangle 559"/>
            <p:cNvSpPr/>
            <p:nvPr/>
          </p:nvSpPr>
          <p:spPr>
            <a:xfrm>
              <a:off x="7077147" y="1478050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61" name="TextBox 560"/>
            <p:cNvSpPr txBox="1"/>
            <p:nvPr/>
          </p:nvSpPr>
          <p:spPr>
            <a:xfrm>
              <a:off x="117032" y="2254484"/>
              <a:ext cx="102148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Consultation type</a:t>
              </a:r>
              <a:endParaRPr lang="en-GB" sz="1000" dirty="0"/>
            </a:p>
          </p:txBody>
        </p:sp>
        <p:sp>
          <p:nvSpPr>
            <p:cNvPr id="562" name="TextBox 561"/>
            <p:cNvSpPr txBox="1"/>
            <p:nvPr/>
          </p:nvSpPr>
          <p:spPr>
            <a:xfrm>
              <a:off x="313130" y="2421897"/>
              <a:ext cx="150489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Face to face</a:t>
              </a:r>
            </a:p>
          </p:txBody>
        </p:sp>
        <p:sp>
          <p:nvSpPr>
            <p:cNvPr id="563" name="Rectangle 562"/>
            <p:cNvSpPr/>
            <p:nvPr/>
          </p:nvSpPr>
          <p:spPr>
            <a:xfrm>
              <a:off x="126838" y="242624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64" name="TextBox 563"/>
            <p:cNvSpPr txBox="1"/>
            <p:nvPr/>
          </p:nvSpPr>
          <p:spPr>
            <a:xfrm>
              <a:off x="313130" y="2611012"/>
              <a:ext cx="14978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Telephone</a:t>
              </a:r>
            </a:p>
          </p:txBody>
        </p:sp>
        <p:sp>
          <p:nvSpPr>
            <p:cNvPr id="565" name="Rectangle 564"/>
            <p:cNvSpPr/>
            <p:nvPr/>
          </p:nvSpPr>
          <p:spPr>
            <a:xfrm>
              <a:off x="126838" y="261333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66" name="TextBox 565"/>
            <p:cNvSpPr txBox="1"/>
            <p:nvPr/>
          </p:nvSpPr>
          <p:spPr>
            <a:xfrm>
              <a:off x="312077" y="2800807"/>
              <a:ext cx="149942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None </a:t>
              </a:r>
              <a:r>
                <a:rPr lang="en-GB" sz="1000" dirty="0" smtClean="0"/>
                <a:t>– HCP/patient </a:t>
              </a:r>
              <a:r>
                <a:rPr lang="en-GB" sz="1000" dirty="0"/>
                <a:t>request </a:t>
              </a:r>
            </a:p>
          </p:txBody>
        </p:sp>
        <p:sp>
          <p:nvSpPr>
            <p:cNvPr id="567" name="Rectangle 566"/>
            <p:cNvSpPr/>
            <p:nvPr/>
          </p:nvSpPr>
          <p:spPr>
            <a:xfrm>
              <a:off x="126953" y="280042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68" name="TextBox 567"/>
            <p:cNvSpPr txBox="1"/>
            <p:nvPr/>
          </p:nvSpPr>
          <p:spPr>
            <a:xfrm>
              <a:off x="312078" y="2986270"/>
              <a:ext cx="149942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None – questionnaire results</a:t>
              </a:r>
            </a:p>
          </p:txBody>
        </p:sp>
        <p:sp>
          <p:nvSpPr>
            <p:cNvPr id="569" name="Rectangle 568"/>
            <p:cNvSpPr/>
            <p:nvPr/>
          </p:nvSpPr>
          <p:spPr>
            <a:xfrm>
              <a:off x="126838" y="298453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70" name="TextBox 569"/>
            <p:cNvSpPr txBox="1"/>
            <p:nvPr/>
          </p:nvSpPr>
          <p:spPr>
            <a:xfrm>
              <a:off x="314444" y="3174149"/>
              <a:ext cx="155697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None – urinalysis results</a:t>
              </a:r>
              <a:endParaRPr lang="en-GB" sz="1000" dirty="0"/>
            </a:p>
          </p:txBody>
        </p:sp>
        <p:sp>
          <p:nvSpPr>
            <p:cNvPr id="571" name="Rectangle 570"/>
            <p:cNvSpPr/>
            <p:nvPr/>
          </p:nvSpPr>
          <p:spPr>
            <a:xfrm>
              <a:off x="127093" y="317110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72" name="TextBox 571"/>
            <p:cNvSpPr txBox="1"/>
            <p:nvPr/>
          </p:nvSpPr>
          <p:spPr>
            <a:xfrm>
              <a:off x="313833" y="3359248"/>
              <a:ext cx="15582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Unknown</a:t>
              </a:r>
            </a:p>
          </p:txBody>
        </p:sp>
        <p:sp>
          <p:nvSpPr>
            <p:cNvPr id="573" name="Rectangle 572"/>
            <p:cNvSpPr/>
            <p:nvPr/>
          </p:nvSpPr>
          <p:spPr>
            <a:xfrm>
              <a:off x="126997" y="335912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74" name="TextBox 573"/>
            <p:cNvSpPr txBox="1"/>
            <p:nvPr/>
          </p:nvSpPr>
          <p:spPr>
            <a:xfrm>
              <a:off x="1952727" y="2081920"/>
              <a:ext cx="70496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Dipstick</a:t>
              </a:r>
              <a:endParaRPr lang="en-GB" sz="1000" dirty="0"/>
            </a:p>
          </p:txBody>
        </p:sp>
        <p:sp>
          <p:nvSpPr>
            <p:cNvPr id="575" name="TextBox 574"/>
            <p:cNvSpPr txBox="1"/>
            <p:nvPr/>
          </p:nvSpPr>
          <p:spPr>
            <a:xfrm>
              <a:off x="2147628" y="2246147"/>
              <a:ext cx="7285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Required </a:t>
              </a:r>
              <a:r>
                <a:rPr lang="en-GB" sz="1000" dirty="0" smtClean="0"/>
                <a:t>and </a:t>
              </a:r>
              <a:r>
                <a:rPr lang="en-GB" sz="1000" dirty="0"/>
                <a:t>done</a:t>
              </a:r>
            </a:p>
          </p:txBody>
        </p:sp>
        <p:sp>
          <p:nvSpPr>
            <p:cNvPr id="576" name="Rectangle 575"/>
            <p:cNvSpPr/>
            <p:nvPr/>
          </p:nvSpPr>
          <p:spPr>
            <a:xfrm>
              <a:off x="1960774" y="231926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77" name="TextBox 576"/>
            <p:cNvSpPr txBox="1"/>
            <p:nvPr/>
          </p:nvSpPr>
          <p:spPr>
            <a:xfrm>
              <a:off x="2147628" y="2569500"/>
              <a:ext cx="73212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Not required, not done</a:t>
              </a:r>
            </a:p>
          </p:txBody>
        </p:sp>
        <p:sp>
          <p:nvSpPr>
            <p:cNvPr id="578" name="Rectangle 577"/>
            <p:cNvSpPr/>
            <p:nvPr/>
          </p:nvSpPr>
          <p:spPr>
            <a:xfrm>
              <a:off x="1959926" y="2653460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79" name="TextBox 578"/>
            <p:cNvSpPr txBox="1"/>
            <p:nvPr/>
          </p:nvSpPr>
          <p:spPr>
            <a:xfrm>
              <a:off x="2147630" y="2933879"/>
              <a:ext cx="732125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Required, </a:t>
              </a:r>
              <a:r>
                <a:rPr lang="en-GB" sz="1000" dirty="0" smtClean="0"/>
                <a:t>not </a:t>
              </a:r>
              <a:r>
                <a:rPr lang="en-GB" sz="1000" dirty="0"/>
                <a:t>done</a:t>
              </a:r>
            </a:p>
          </p:txBody>
        </p:sp>
        <p:sp>
          <p:nvSpPr>
            <p:cNvPr id="580" name="Rectangle 579"/>
            <p:cNvSpPr/>
            <p:nvPr/>
          </p:nvSpPr>
          <p:spPr>
            <a:xfrm>
              <a:off x="1961343" y="301244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81" name="TextBox 580"/>
            <p:cNvSpPr txBox="1"/>
            <p:nvPr/>
          </p:nvSpPr>
          <p:spPr>
            <a:xfrm>
              <a:off x="2147628" y="3310679"/>
              <a:ext cx="72869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Not required but done</a:t>
              </a:r>
            </a:p>
          </p:txBody>
        </p:sp>
        <p:sp>
          <p:nvSpPr>
            <p:cNvPr id="582" name="Rectangle 581"/>
            <p:cNvSpPr/>
            <p:nvPr/>
          </p:nvSpPr>
          <p:spPr>
            <a:xfrm>
              <a:off x="1960774" y="339144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83" name="TextBox 582"/>
            <p:cNvSpPr txBox="1"/>
            <p:nvPr/>
          </p:nvSpPr>
          <p:spPr>
            <a:xfrm>
              <a:off x="2147629" y="3836002"/>
              <a:ext cx="728695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Unknown</a:t>
              </a:r>
            </a:p>
          </p:txBody>
        </p:sp>
        <p:sp>
          <p:nvSpPr>
            <p:cNvPr id="584" name="Rectangle 583"/>
            <p:cNvSpPr/>
            <p:nvPr/>
          </p:nvSpPr>
          <p:spPr>
            <a:xfrm>
              <a:off x="1959926" y="3838680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85" name="TextBox 584"/>
            <p:cNvSpPr txBox="1"/>
            <p:nvPr/>
          </p:nvSpPr>
          <p:spPr>
            <a:xfrm>
              <a:off x="3259311" y="2377739"/>
              <a:ext cx="56425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N/A</a:t>
              </a:r>
            </a:p>
          </p:txBody>
        </p:sp>
        <p:sp>
          <p:nvSpPr>
            <p:cNvPr id="586" name="Rectangle 585"/>
            <p:cNvSpPr/>
            <p:nvPr/>
          </p:nvSpPr>
          <p:spPr>
            <a:xfrm>
              <a:off x="3062427" y="237707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87" name="TextBox 586"/>
            <p:cNvSpPr txBox="1"/>
            <p:nvPr/>
          </p:nvSpPr>
          <p:spPr>
            <a:xfrm>
              <a:off x="3059233" y="2081524"/>
              <a:ext cx="215256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Reason dipstick </a:t>
              </a:r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not in line with guidance</a:t>
              </a:r>
              <a:endParaRPr lang="en-GB" sz="1000" dirty="0"/>
            </a:p>
          </p:txBody>
        </p:sp>
        <p:sp>
          <p:nvSpPr>
            <p:cNvPr id="588" name="TextBox 587"/>
            <p:cNvSpPr txBox="1"/>
            <p:nvPr/>
          </p:nvSpPr>
          <p:spPr>
            <a:xfrm>
              <a:off x="3260537" y="2608276"/>
              <a:ext cx="173220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Needed to help diagnosis e.g. </a:t>
              </a:r>
              <a:r>
                <a:rPr lang="en-GB" sz="1000" dirty="0" smtClean="0"/>
                <a:t>limited </a:t>
              </a:r>
              <a:r>
                <a:rPr lang="en-GB" sz="1000" dirty="0"/>
                <a:t>symptoms/cloudy urine</a:t>
              </a:r>
            </a:p>
          </p:txBody>
        </p:sp>
        <p:sp>
          <p:nvSpPr>
            <p:cNvPr id="589" name="Rectangle 588"/>
            <p:cNvSpPr/>
            <p:nvPr/>
          </p:nvSpPr>
          <p:spPr>
            <a:xfrm>
              <a:off x="3067174" y="266627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90" name="TextBox 589"/>
            <p:cNvSpPr txBox="1"/>
            <p:nvPr/>
          </p:nvSpPr>
          <p:spPr>
            <a:xfrm>
              <a:off x="3257107" y="2941057"/>
              <a:ext cx="1735633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UTI unlikely (no or mild or ≤2 symptoms and clear urine)</a:t>
              </a:r>
            </a:p>
          </p:txBody>
        </p:sp>
        <p:sp>
          <p:nvSpPr>
            <p:cNvPr id="591" name="Rectangle 590"/>
            <p:cNvSpPr/>
            <p:nvPr/>
          </p:nvSpPr>
          <p:spPr>
            <a:xfrm>
              <a:off x="3067174" y="301724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92" name="TextBox 591"/>
            <p:cNvSpPr txBox="1"/>
            <p:nvPr/>
          </p:nvSpPr>
          <p:spPr>
            <a:xfrm>
              <a:off x="3257108" y="3264462"/>
              <a:ext cx="1735632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Symptoms diagnostic e.g. severe or ≥3 symptoms</a:t>
              </a:r>
            </a:p>
          </p:txBody>
        </p:sp>
        <p:sp>
          <p:nvSpPr>
            <p:cNvPr id="593" name="Rectangle 592"/>
            <p:cNvSpPr/>
            <p:nvPr/>
          </p:nvSpPr>
          <p:spPr>
            <a:xfrm>
              <a:off x="3067174" y="334520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94" name="TextBox 593"/>
            <p:cNvSpPr txBox="1"/>
            <p:nvPr/>
          </p:nvSpPr>
          <p:spPr>
            <a:xfrm>
              <a:off x="3257108" y="3835570"/>
              <a:ext cx="157219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Insufficient information</a:t>
              </a:r>
            </a:p>
          </p:txBody>
        </p:sp>
        <p:sp>
          <p:nvSpPr>
            <p:cNvPr id="595" name="Rectangle 594"/>
            <p:cNvSpPr/>
            <p:nvPr/>
          </p:nvSpPr>
          <p:spPr>
            <a:xfrm>
              <a:off x="3067174" y="383827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96" name="TextBox 595"/>
            <p:cNvSpPr txBox="1"/>
            <p:nvPr/>
          </p:nvSpPr>
          <p:spPr>
            <a:xfrm>
              <a:off x="104479" y="4280622"/>
              <a:ext cx="648528" cy="511998"/>
            </a:xfrm>
            <a:prstGeom prst="rect">
              <a:avLst/>
            </a:prstGeom>
            <a:noFill/>
          </p:spPr>
          <p:txBody>
            <a:bodyPr wrap="square" lIns="24923" tIns="24923" rIns="24923" bIns="24923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Was an antibiotic </a:t>
              </a:r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required?</a:t>
              </a:r>
              <a:endParaRPr lang="en-GB" sz="1000" dirty="0"/>
            </a:p>
          </p:txBody>
        </p:sp>
        <p:sp>
          <p:nvSpPr>
            <p:cNvPr id="597" name="TextBox 596"/>
            <p:cNvSpPr txBox="1"/>
            <p:nvPr/>
          </p:nvSpPr>
          <p:spPr>
            <a:xfrm>
              <a:off x="313290" y="4854392"/>
              <a:ext cx="5119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Yes</a:t>
              </a:r>
            </a:p>
          </p:txBody>
        </p:sp>
        <p:sp>
          <p:nvSpPr>
            <p:cNvPr id="598" name="Rectangle 597"/>
            <p:cNvSpPr/>
            <p:nvPr/>
          </p:nvSpPr>
          <p:spPr>
            <a:xfrm>
              <a:off x="135431" y="484794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599" name="TextBox 598"/>
            <p:cNvSpPr txBox="1"/>
            <p:nvPr/>
          </p:nvSpPr>
          <p:spPr>
            <a:xfrm>
              <a:off x="312078" y="5156728"/>
              <a:ext cx="33418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</a:t>
              </a:r>
            </a:p>
          </p:txBody>
        </p:sp>
        <p:sp>
          <p:nvSpPr>
            <p:cNvPr id="600" name="Rectangle 599"/>
            <p:cNvSpPr/>
            <p:nvPr/>
          </p:nvSpPr>
          <p:spPr>
            <a:xfrm>
              <a:off x="135431" y="515762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01" name="TextBox 600"/>
            <p:cNvSpPr txBox="1"/>
            <p:nvPr/>
          </p:nvSpPr>
          <p:spPr>
            <a:xfrm>
              <a:off x="964709" y="4114000"/>
              <a:ext cx="157097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Reason antibiotic </a:t>
              </a:r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not required</a:t>
              </a:r>
              <a:endParaRPr lang="en-GB" sz="1000" dirty="0"/>
            </a:p>
          </p:txBody>
        </p:sp>
        <p:sp>
          <p:nvSpPr>
            <p:cNvPr id="602" name="TextBox 601"/>
            <p:cNvSpPr txBox="1"/>
            <p:nvPr/>
          </p:nvSpPr>
          <p:spPr>
            <a:xfrm>
              <a:off x="1170927" y="4455511"/>
              <a:ext cx="126681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Symptoms did not support UTI</a:t>
              </a:r>
            </a:p>
          </p:txBody>
        </p:sp>
        <p:sp>
          <p:nvSpPr>
            <p:cNvPr id="603" name="Rectangle 602"/>
            <p:cNvSpPr/>
            <p:nvPr/>
          </p:nvSpPr>
          <p:spPr>
            <a:xfrm>
              <a:off x="979260" y="454232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04" name="TextBox 603"/>
            <p:cNvSpPr txBox="1"/>
            <p:nvPr/>
          </p:nvSpPr>
          <p:spPr>
            <a:xfrm>
              <a:off x="1166449" y="4757079"/>
              <a:ext cx="1271296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Diagnostic tests did not support UTI</a:t>
              </a:r>
            </a:p>
          </p:txBody>
        </p:sp>
        <p:sp>
          <p:nvSpPr>
            <p:cNvPr id="605" name="Rectangle 604"/>
            <p:cNvSpPr/>
            <p:nvPr/>
          </p:nvSpPr>
          <p:spPr>
            <a:xfrm>
              <a:off x="974782" y="484176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06" name="TextBox 605"/>
            <p:cNvSpPr txBox="1"/>
            <p:nvPr/>
          </p:nvSpPr>
          <p:spPr>
            <a:xfrm>
              <a:off x="1172467" y="5364344"/>
              <a:ext cx="126527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Insufficient or incorrect assessment/testing</a:t>
              </a:r>
            </a:p>
          </p:txBody>
        </p:sp>
        <p:sp>
          <p:nvSpPr>
            <p:cNvPr id="607" name="Rectangle 606"/>
            <p:cNvSpPr/>
            <p:nvPr/>
          </p:nvSpPr>
          <p:spPr>
            <a:xfrm>
              <a:off x="975426" y="546446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08" name="TextBox 607"/>
            <p:cNvSpPr txBox="1"/>
            <p:nvPr/>
          </p:nvSpPr>
          <p:spPr>
            <a:xfrm>
              <a:off x="1166449" y="5678762"/>
              <a:ext cx="1271296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Alternative approaches could have been used e.g. analgesia, delaying</a:t>
              </a:r>
            </a:p>
          </p:txBody>
        </p:sp>
        <p:sp>
          <p:nvSpPr>
            <p:cNvPr id="609" name="Rectangle 608"/>
            <p:cNvSpPr/>
            <p:nvPr/>
          </p:nvSpPr>
          <p:spPr>
            <a:xfrm>
              <a:off x="976260" y="573633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10" name="TextBox 609"/>
            <p:cNvSpPr txBox="1"/>
            <p:nvPr/>
          </p:nvSpPr>
          <p:spPr>
            <a:xfrm>
              <a:off x="1166448" y="6183702"/>
              <a:ext cx="127129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Insufficient information</a:t>
              </a:r>
            </a:p>
          </p:txBody>
        </p:sp>
        <p:sp>
          <p:nvSpPr>
            <p:cNvPr id="611" name="Rectangle 610"/>
            <p:cNvSpPr/>
            <p:nvPr/>
          </p:nvSpPr>
          <p:spPr>
            <a:xfrm>
              <a:off x="980365" y="6185031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12" name="TextBox 611"/>
            <p:cNvSpPr txBox="1"/>
            <p:nvPr/>
          </p:nvSpPr>
          <p:spPr>
            <a:xfrm>
              <a:off x="2676103" y="4112015"/>
              <a:ext cx="102819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Which antibiotic </a:t>
              </a:r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prescribed?</a:t>
              </a:r>
              <a:endParaRPr lang="en-GB" sz="1000" dirty="0"/>
            </a:p>
          </p:txBody>
        </p:sp>
        <p:sp>
          <p:nvSpPr>
            <p:cNvPr id="613" name="TextBox 612"/>
            <p:cNvSpPr txBox="1"/>
            <p:nvPr/>
          </p:nvSpPr>
          <p:spPr>
            <a:xfrm>
              <a:off x="2865541" y="4457853"/>
              <a:ext cx="83875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err="1"/>
                <a:t>Cefalexin</a:t>
              </a:r>
              <a:endParaRPr lang="en-GB" sz="1000" dirty="0"/>
            </a:p>
          </p:txBody>
        </p:sp>
        <p:sp>
          <p:nvSpPr>
            <p:cNvPr id="614" name="Rectangle 613"/>
            <p:cNvSpPr/>
            <p:nvPr/>
          </p:nvSpPr>
          <p:spPr>
            <a:xfrm>
              <a:off x="2686242" y="445926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15" name="TextBox 614"/>
            <p:cNvSpPr txBox="1"/>
            <p:nvPr/>
          </p:nvSpPr>
          <p:spPr>
            <a:xfrm>
              <a:off x="2865541" y="4656474"/>
              <a:ext cx="83875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Ciprofloxacin</a:t>
              </a:r>
            </a:p>
          </p:txBody>
        </p:sp>
        <p:sp>
          <p:nvSpPr>
            <p:cNvPr id="616" name="Rectangle 615"/>
            <p:cNvSpPr/>
            <p:nvPr/>
          </p:nvSpPr>
          <p:spPr>
            <a:xfrm>
              <a:off x="2686242" y="466020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17" name="TextBox 616"/>
            <p:cNvSpPr txBox="1"/>
            <p:nvPr/>
          </p:nvSpPr>
          <p:spPr>
            <a:xfrm>
              <a:off x="2865541" y="4850833"/>
              <a:ext cx="8387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err="1"/>
                <a:t>Coamoxiclav</a:t>
              </a:r>
              <a:endParaRPr lang="en-GB" sz="1000" dirty="0"/>
            </a:p>
          </p:txBody>
        </p:sp>
        <p:sp>
          <p:nvSpPr>
            <p:cNvPr id="618" name="Rectangle 617"/>
            <p:cNvSpPr/>
            <p:nvPr/>
          </p:nvSpPr>
          <p:spPr>
            <a:xfrm>
              <a:off x="2686242" y="485592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19" name="TextBox 618"/>
            <p:cNvSpPr txBox="1"/>
            <p:nvPr/>
          </p:nvSpPr>
          <p:spPr>
            <a:xfrm>
              <a:off x="2865541" y="5052927"/>
              <a:ext cx="8387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err="1"/>
                <a:t>Fosfomycin</a:t>
              </a:r>
              <a:endParaRPr lang="en-GB" sz="1000" dirty="0"/>
            </a:p>
          </p:txBody>
        </p:sp>
        <p:sp>
          <p:nvSpPr>
            <p:cNvPr id="620" name="Rectangle 619"/>
            <p:cNvSpPr/>
            <p:nvPr/>
          </p:nvSpPr>
          <p:spPr>
            <a:xfrm>
              <a:off x="2686242" y="504715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21" name="TextBox 620"/>
            <p:cNvSpPr txBox="1"/>
            <p:nvPr/>
          </p:nvSpPr>
          <p:spPr>
            <a:xfrm>
              <a:off x="2865539" y="5246058"/>
              <a:ext cx="8387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err="1"/>
                <a:t>Nitrofurantoin</a:t>
              </a:r>
              <a:endParaRPr lang="en-GB" sz="1000" dirty="0"/>
            </a:p>
          </p:txBody>
        </p:sp>
        <p:sp>
          <p:nvSpPr>
            <p:cNvPr id="622" name="Rectangle 621"/>
            <p:cNvSpPr/>
            <p:nvPr/>
          </p:nvSpPr>
          <p:spPr>
            <a:xfrm>
              <a:off x="2686242" y="5244984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23" name="TextBox 622"/>
            <p:cNvSpPr txBox="1"/>
            <p:nvPr/>
          </p:nvSpPr>
          <p:spPr>
            <a:xfrm>
              <a:off x="2865540" y="5435951"/>
              <a:ext cx="83875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err="1"/>
                <a:t>Ofloxacin</a:t>
              </a:r>
              <a:endParaRPr lang="en-GB" sz="1000" dirty="0"/>
            </a:p>
          </p:txBody>
        </p:sp>
        <p:sp>
          <p:nvSpPr>
            <p:cNvPr id="624" name="Rectangle 623"/>
            <p:cNvSpPr/>
            <p:nvPr/>
          </p:nvSpPr>
          <p:spPr>
            <a:xfrm>
              <a:off x="2686242" y="5439624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25" name="TextBox 624"/>
            <p:cNvSpPr txBox="1"/>
            <p:nvPr/>
          </p:nvSpPr>
          <p:spPr>
            <a:xfrm>
              <a:off x="2865540" y="5634984"/>
              <a:ext cx="83875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err="1"/>
                <a:t>Pivmecillinam</a:t>
              </a:r>
              <a:endParaRPr lang="en-GB" sz="1000" dirty="0"/>
            </a:p>
          </p:txBody>
        </p:sp>
        <p:sp>
          <p:nvSpPr>
            <p:cNvPr id="626" name="Rectangle 625"/>
            <p:cNvSpPr/>
            <p:nvPr/>
          </p:nvSpPr>
          <p:spPr>
            <a:xfrm>
              <a:off x="2686242" y="5637451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27" name="TextBox 626"/>
            <p:cNvSpPr txBox="1"/>
            <p:nvPr/>
          </p:nvSpPr>
          <p:spPr>
            <a:xfrm>
              <a:off x="2865540" y="5822240"/>
              <a:ext cx="83875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Trimethoprim</a:t>
              </a:r>
            </a:p>
          </p:txBody>
        </p:sp>
        <p:sp>
          <p:nvSpPr>
            <p:cNvPr id="628" name="Rectangle 627"/>
            <p:cNvSpPr/>
            <p:nvPr/>
          </p:nvSpPr>
          <p:spPr>
            <a:xfrm>
              <a:off x="2686242" y="583301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29" name="TextBox 628"/>
            <p:cNvSpPr txBox="1"/>
            <p:nvPr/>
          </p:nvSpPr>
          <p:spPr>
            <a:xfrm>
              <a:off x="2865540" y="6006879"/>
              <a:ext cx="838753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Other: state in comments</a:t>
              </a:r>
              <a:endParaRPr lang="en-GB" sz="1000" dirty="0"/>
            </a:p>
          </p:txBody>
        </p:sp>
        <p:sp>
          <p:nvSpPr>
            <p:cNvPr id="630" name="Rectangle 629"/>
            <p:cNvSpPr/>
            <p:nvPr/>
          </p:nvSpPr>
          <p:spPr>
            <a:xfrm>
              <a:off x="2686242" y="608353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31" name="TextBox 630"/>
            <p:cNvSpPr txBox="1"/>
            <p:nvPr/>
          </p:nvSpPr>
          <p:spPr>
            <a:xfrm>
              <a:off x="304088" y="5489040"/>
              <a:ext cx="52123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Unknown</a:t>
              </a:r>
            </a:p>
          </p:txBody>
        </p:sp>
        <p:sp>
          <p:nvSpPr>
            <p:cNvPr id="632" name="Rectangle 631"/>
            <p:cNvSpPr/>
            <p:nvPr/>
          </p:nvSpPr>
          <p:spPr>
            <a:xfrm>
              <a:off x="135431" y="549270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33" name="TextBox 632"/>
            <p:cNvSpPr txBox="1"/>
            <p:nvPr/>
          </p:nvSpPr>
          <p:spPr>
            <a:xfrm>
              <a:off x="3864714" y="4114383"/>
              <a:ext cx="976875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Antibiotic choice appropriate?</a:t>
              </a:r>
              <a:endParaRPr lang="en-GB" sz="1000" dirty="0"/>
            </a:p>
          </p:txBody>
        </p:sp>
        <p:sp>
          <p:nvSpPr>
            <p:cNvPr id="634" name="TextBox 633"/>
            <p:cNvSpPr txBox="1"/>
            <p:nvPr/>
          </p:nvSpPr>
          <p:spPr>
            <a:xfrm>
              <a:off x="4047236" y="4603994"/>
              <a:ext cx="34497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Yes</a:t>
              </a:r>
            </a:p>
          </p:txBody>
        </p:sp>
        <p:sp>
          <p:nvSpPr>
            <p:cNvPr id="635" name="Rectangle 634"/>
            <p:cNvSpPr/>
            <p:nvPr/>
          </p:nvSpPr>
          <p:spPr>
            <a:xfrm>
              <a:off x="3875034" y="460968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36" name="TextBox 635"/>
            <p:cNvSpPr txBox="1"/>
            <p:nvPr/>
          </p:nvSpPr>
          <p:spPr>
            <a:xfrm>
              <a:off x="4047670" y="5055507"/>
              <a:ext cx="34453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</a:t>
              </a:r>
            </a:p>
          </p:txBody>
        </p:sp>
        <p:sp>
          <p:nvSpPr>
            <p:cNvPr id="637" name="Rectangle 636"/>
            <p:cNvSpPr/>
            <p:nvPr/>
          </p:nvSpPr>
          <p:spPr>
            <a:xfrm>
              <a:off x="3875034" y="505917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38" name="Rectangle 637"/>
            <p:cNvSpPr/>
            <p:nvPr/>
          </p:nvSpPr>
          <p:spPr>
            <a:xfrm>
              <a:off x="3879011" y="549380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39" name="TextBox 638"/>
            <p:cNvSpPr txBox="1"/>
            <p:nvPr/>
          </p:nvSpPr>
          <p:spPr>
            <a:xfrm>
              <a:off x="4047669" y="5494491"/>
              <a:ext cx="53195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Unknown</a:t>
              </a:r>
            </a:p>
          </p:txBody>
        </p:sp>
        <p:sp>
          <p:nvSpPr>
            <p:cNvPr id="640" name="TextBox 639"/>
            <p:cNvSpPr txBox="1"/>
            <p:nvPr/>
          </p:nvSpPr>
          <p:spPr>
            <a:xfrm>
              <a:off x="5404695" y="2079356"/>
              <a:ext cx="70496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Culture</a:t>
              </a:r>
              <a:endParaRPr lang="en-GB" sz="1000" dirty="0"/>
            </a:p>
          </p:txBody>
        </p:sp>
        <p:sp>
          <p:nvSpPr>
            <p:cNvPr id="641" name="TextBox 640"/>
            <p:cNvSpPr txBox="1"/>
            <p:nvPr/>
          </p:nvSpPr>
          <p:spPr>
            <a:xfrm>
              <a:off x="5596058" y="2239676"/>
              <a:ext cx="71759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Required and </a:t>
              </a:r>
              <a:r>
                <a:rPr lang="en-GB" sz="1000" dirty="0"/>
                <a:t>done</a:t>
              </a:r>
            </a:p>
          </p:txBody>
        </p:sp>
        <p:sp>
          <p:nvSpPr>
            <p:cNvPr id="642" name="Rectangle 641"/>
            <p:cNvSpPr/>
            <p:nvPr/>
          </p:nvSpPr>
          <p:spPr>
            <a:xfrm>
              <a:off x="5411086" y="230912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43" name="TextBox 642"/>
            <p:cNvSpPr txBox="1"/>
            <p:nvPr/>
          </p:nvSpPr>
          <p:spPr>
            <a:xfrm>
              <a:off x="5599597" y="2581225"/>
              <a:ext cx="71614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Not required, not done</a:t>
              </a:r>
            </a:p>
          </p:txBody>
        </p:sp>
        <p:sp>
          <p:nvSpPr>
            <p:cNvPr id="644" name="Rectangle 643"/>
            <p:cNvSpPr/>
            <p:nvPr/>
          </p:nvSpPr>
          <p:spPr>
            <a:xfrm>
              <a:off x="5411086" y="263756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45" name="TextBox 644"/>
            <p:cNvSpPr txBox="1"/>
            <p:nvPr/>
          </p:nvSpPr>
          <p:spPr>
            <a:xfrm>
              <a:off x="5595376" y="2938860"/>
              <a:ext cx="718279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Required, not done</a:t>
              </a:r>
            </a:p>
          </p:txBody>
        </p:sp>
        <p:sp>
          <p:nvSpPr>
            <p:cNvPr id="646" name="Rectangle 645"/>
            <p:cNvSpPr/>
            <p:nvPr/>
          </p:nvSpPr>
          <p:spPr>
            <a:xfrm>
              <a:off x="5408982" y="300825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47" name="TextBox 646"/>
            <p:cNvSpPr txBox="1"/>
            <p:nvPr/>
          </p:nvSpPr>
          <p:spPr>
            <a:xfrm>
              <a:off x="5595376" y="3310037"/>
              <a:ext cx="718279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Not required but done</a:t>
              </a:r>
            </a:p>
          </p:txBody>
        </p:sp>
        <p:sp>
          <p:nvSpPr>
            <p:cNvPr id="648" name="Rectangle 647"/>
            <p:cNvSpPr/>
            <p:nvPr/>
          </p:nvSpPr>
          <p:spPr>
            <a:xfrm>
              <a:off x="5411086" y="338845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49" name="TextBox 648"/>
            <p:cNvSpPr txBox="1"/>
            <p:nvPr/>
          </p:nvSpPr>
          <p:spPr>
            <a:xfrm>
              <a:off x="5595376" y="3766698"/>
              <a:ext cx="71827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Unknown</a:t>
              </a:r>
            </a:p>
          </p:txBody>
        </p:sp>
        <p:sp>
          <p:nvSpPr>
            <p:cNvPr id="650" name="Rectangle 649"/>
            <p:cNvSpPr/>
            <p:nvPr/>
          </p:nvSpPr>
          <p:spPr>
            <a:xfrm>
              <a:off x="5411318" y="377104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51" name="TextBox 650"/>
            <p:cNvSpPr txBox="1"/>
            <p:nvPr/>
          </p:nvSpPr>
          <p:spPr>
            <a:xfrm>
              <a:off x="6800708" y="2237825"/>
              <a:ext cx="56425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N/A</a:t>
              </a:r>
            </a:p>
          </p:txBody>
        </p:sp>
        <p:sp>
          <p:nvSpPr>
            <p:cNvPr id="652" name="Rectangle 651"/>
            <p:cNvSpPr/>
            <p:nvPr/>
          </p:nvSpPr>
          <p:spPr>
            <a:xfrm>
              <a:off x="6613234" y="224237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53" name="TextBox 652"/>
            <p:cNvSpPr txBox="1"/>
            <p:nvPr/>
          </p:nvSpPr>
          <p:spPr>
            <a:xfrm>
              <a:off x="6609428" y="2075053"/>
              <a:ext cx="216418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Reason </a:t>
              </a:r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culture not </a:t>
              </a:r>
              <a:r>
                <a:rPr lang="en-GB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in line with guidance</a:t>
              </a:r>
              <a:endParaRPr lang="en-GB" sz="1000" dirty="0"/>
            </a:p>
          </p:txBody>
        </p:sp>
        <p:sp>
          <p:nvSpPr>
            <p:cNvPr id="654" name="TextBox 653"/>
            <p:cNvSpPr txBox="1"/>
            <p:nvPr/>
          </p:nvSpPr>
          <p:spPr>
            <a:xfrm>
              <a:off x="6801373" y="2422579"/>
              <a:ext cx="1809945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Equivocal dipstick and symptoms</a:t>
              </a:r>
              <a:endParaRPr lang="en-GB" sz="1000" dirty="0"/>
            </a:p>
          </p:txBody>
        </p:sp>
        <p:sp>
          <p:nvSpPr>
            <p:cNvPr id="655" name="Rectangle 654"/>
            <p:cNvSpPr/>
            <p:nvPr/>
          </p:nvSpPr>
          <p:spPr>
            <a:xfrm>
              <a:off x="6609428" y="242565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56" name="TextBox 655"/>
            <p:cNvSpPr txBox="1"/>
            <p:nvPr/>
          </p:nvSpPr>
          <p:spPr>
            <a:xfrm>
              <a:off x="6800475" y="3144813"/>
              <a:ext cx="291419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UTI unlikely (</a:t>
              </a:r>
              <a:r>
                <a:rPr lang="en-GB" sz="1000" dirty="0" smtClean="0"/>
                <a:t>no or mild or ≤</a:t>
              </a:r>
              <a:r>
                <a:rPr lang="en-GB" sz="1000" dirty="0"/>
                <a:t>2 symptoms </a:t>
              </a:r>
              <a:r>
                <a:rPr lang="en-GB" sz="1000" dirty="0" smtClean="0"/>
                <a:t>and clear </a:t>
              </a:r>
              <a:r>
                <a:rPr lang="en-GB" sz="1000" dirty="0"/>
                <a:t>urine)</a:t>
              </a:r>
            </a:p>
          </p:txBody>
        </p:sp>
        <p:sp>
          <p:nvSpPr>
            <p:cNvPr id="657" name="Rectangle 656"/>
            <p:cNvSpPr/>
            <p:nvPr/>
          </p:nvSpPr>
          <p:spPr>
            <a:xfrm>
              <a:off x="6611367" y="313959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58" name="TextBox 657"/>
            <p:cNvSpPr txBox="1"/>
            <p:nvPr/>
          </p:nvSpPr>
          <p:spPr>
            <a:xfrm>
              <a:off x="6800475" y="3322787"/>
              <a:ext cx="263575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Symptoms diagnostic e.g. severe or ≥3 symptoms</a:t>
              </a:r>
            </a:p>
          </p:txBody>
        </p:sp>
        <p:sp>
          <p:nvSpPr>
            <p:cNvPr id="659" name="Rectangle 658"/>
            <p:cNvSpPr/>
            <p:nvPr/>
          </p:nvSpPr>
          <p:spPr>
            <a:xfrm>
              <a:off x="6609428" y="3320861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60" name="TextBox 659"/>
            <p:cNvSpPr txBox="1"/>
            <p:nvPr/>
          </p:nvSpPr>
          <p:spPr>
            <a:xfrm>
              <a:off x="6802249" y="3685791"/>
              <a:ext cx="159681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Insufficient information</a:t>
              </a:r>
            </a:p>
          </p:txBody>
        </p:sp>
        <p:sp>
          <p:nvSpPr>
            <p:cNvPr id="661" name="Rectangle 660"/>
            <p:cNvSpPr/>
            <p:nvPr/>
          </p:nvSpPr>
          <p:spPr>
            <a:xfrm>
              <a:off x="6609428" y="368788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62" name="TextBox 661"/>
            <p:cNvSpPr txBox="1"/>
            <p:nvPr/>
          </p:nvSpPr>
          <p:spPr>
            <a:xfrm>
              <a:off x="6800475" y="2610813"/>
              <a:ext cx="1809945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Persistent/recurrent symptoms</a:t>
              </a:r>
              <a:endParaRPr lang="en-GB" sz="1000" dirty="0"/>
            </a:p>
          </p:txBody>
        </p:sp>
        <p:sp>
          <p:nvSpPr>
            <p:cNvPr id="663" name="Rectangle 662"/>
            <p:cNvSpPr/>
            <p:nvPr/>
          </p:nvSpPr>
          <p:spPr>
            <a:xfrm>
              <a:off x="6609428" y="2610500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64" name="TextBox 663"/>
            <p:cNvSpPr txBox="1"/>
            <p:nvPr/>
          </p:nvSpPr>
          <p:spPr>
            <a:xfrm>
              <a:off x="6801366" y="2785343"/>
              <a:ext cx="287045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UTI type older, male, catheter, pregnancy, upper, child</a:t>
              </a:r>
              <a:endParaRPr lang="en-GB" sz="1000" dirty="0"/>
            </a:p>
          </p:txBody>
        </p:sp>
        <p:sp>
          <p:nvSpPr>
            <p:cNvPr id="665" name="Rectangle 664"/>
            <p:cNvSpPr/>
            <p:nvPr/>
          </p:nvSpPr>
          <p:spPr>
            <a:xfrm>
              <a:off x="6612491" y="278585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66" name="TextBox 665"/>
            <p:cNvSpPr txBox="1"/>
            <p:nvPr/>
          </p:nvSpPr>
          <p:spPr>
            <a:xfrm>
              <a:off x="6800475" y="2958642"/>
              <a:ext cx="291419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Risk factors e.g. renal/urinary abnormality, </a:t>
              </a:r>
              <a:r>
                <a:rPr lang="en-GB" sz="1000" dirty="0" err="1" smtClean="0"/>
                <a:t>immunosupp</a:t>
              </a:r>
              <a:endParaRPr lang="en-GB" sz="1000" dirty="0"/>
            </a:p>
          </p:txBody>
        </p:sp>
        <p:sp>
          <p:nvSpPr>
            <p:cNvPr id="667" name="Rectangle 666"/>
            <p:cNvSpPr/>
            <p:nvPr/>
          </p:nvSpPr>
          <p:spPr>
            <a:xfrm>
              <a:off x="6609428" y="296131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68" name="TextBox 667"/>
            <p:cNvSpPr txBox="1"/>
            <p:nvPr/>
          </p:nvSpPr>
          <p:spPr>
            <a:xfrm>
              <a:off x="6800278" y="3869745"/>
              <a:ext cx="191627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Dipstick required but not done</a:t>
              </a:r>
              <a:endParaRPr lang="en-GB" sz="1000" dirty="0"/>
            </a:p>
          </p:txBody>
        </p:sp>
        <p:sp>
          <p:nvSpPr>
            <p:cNvPr id="669" name="Rectangle 668"/>
            <p:cNvSpPr/>
            <p:nvPr/>
          </p:nvSpPr>
          <p:spPr>
            <a:xfrm>
              <a:off x="6609428" y="386667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70" name="TextBox 669"/>
            <p:cNvSpPr txBox="1"/>
            <p:nvPr/>
          </p:nvSpPr>
          <p:spPr>
            <a:xfrm>
              <a:off x="4898460" y="4113324"/>
              <a:ext cx="1543255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Reason choice inappropriate</a:t>
              </a:r>
              <a:endParaRPr lang="en-GB" sz="1000" dirty="0"/>
            </a:p>
          </p:txBody>
        </p:sp>
        <p:sp>
          <p:nvSpPr>
            <p:cNvPr id="671" name="TextBox 670"/>
            <p:cNvSpPr txBox="1"/>
            <p:nvPr/>
          </p:nvSpPr>
          <p:spPr>
            <a:xfrm>
              <a:off x="5083871" y="4273779"/>
              <a:ext cx="32312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N/A</a:t>
              </a:r>
              <a:endParaRPr lang="en-GB" sz="1000" dirty="0"/>
            </a:p>
          </p:txBody>
        </p:sp>
        <p:sp>
          <p:nvSpPr>
            <p:cNvPr id="672" name="Rectangle 671"/>
            <p:cNvSpPr/>
            <p:nvPr/>
          </p:nvSpPr>
          <p:spPr>
            <a:xfrm>
              <a:off x="4908781" y="427947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73" name="TextBox 672"/>
            <p:cNvSpPr txBox="1"/>
            <p:nvPr/>
          </p:nvSpPr>
          <p:spPr>
            <a:xfrm>
              <a:off x="5090533" y="4473524"/>
              <a:ext cx="201603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Not in line with guidance</a:t>
              </a:r>
              <a:endParaRPr lang="en-GB" sz="1000" dirty="0"/>
            </a:p>
          </p:txBody>
        </p:sp>
        <p:sp>
          <p:nvSpPr>
            <p:cNvPr id="674" name="Rectangle 673"/>
            <p:cNvSpPr/>
            <p:nvPr/>
          </p:nvSpPr>
          <p:spPr>
            <a:xfrm>
              <a:off x="4908781" y="4477190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75" name="Rectangle 674"/>
            <p:cNvSpPr/>
            <p:nvPr/>
          </p:nvSpPr>
          <p:spPr>
            <a:xfrm>
              <a:off x="4907642" y="6258594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76" name="TextBox 675"/>
            <p:cNvSpPr txBox="1"/>
            <p:nvPr/>
          </p:nvSpPr>
          <p:spPr>
            <a:xfrm>
              <a:off x="5090532" y="6248886"/>
              <a:ext cx="198088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Insufficient information</a:t>
              </a:r>
              <a:endParaRPr lang="en-GB" sz="1000" dirty="0"/>
            </a:p>
          </p:txBody>
        </p:sp>
        <p:sp>
          <p:nvSpPr>
            <p:cNvPr id="677" name="Rectangle 676"/>
            <p:cNvSpPr/>
            <p:nvPr/>
          </p:nvSpPr>
          <p:spPr>
            <a:xfrm>
              <a:off x="4908780" y="467093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78" name="TextBox 677"/>
            <p:cNvSpPr txBox="1"/>
            <p:nvPr/>
          </p:nvSpPr>
          <p:spPr>
            <a:xfrm>
              <a:off x="5090533" y="4665284"/>
              <a:ext cx="208391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Not in line with culture + sensitivity data</a:t>
              </a:r>
              <a:endParaRPr lang="en-GB" sz="1000" dirty="0"/>
            </a:p>
          </p:txBody>
        </p:sp>
        <p:sp>
          <p:nvSpPr>
            <p:cNvPr id="679" name="Rectangle 678"/>
            <p:cNvSpPr/>
            <p:nvPr/>
          </p:nvSpPr>
          <p:spPr>
            <a:xfrm>
              <a:off x="4908780" y="493156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80" name="TextBox 679"/>
            <p:cNvSpPr txBox="1"/>
            <p:nvPr/>
          </p:nvSpPr>
          <p:spPr>
            <a:xfrm>
              <a:off x="5083871" y="4856520"/>
              <a:ext cx="198967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Doesn’t consider recent (12 months) treatment, culture or sensitivities</a:t>
              </a:r>
            </a:p>
          </p:txBody>
        </p:sp>
        <p:sp>
          <p:nvSpPr>
            <p:cNvPr id="681" name="Rectangle 680"/>
            <p:cNvSpPr/>
            <p:nvPr/>
          </p:nvSpPr>
          <p:spPr>
            <a:xfrm>
              <a:off x="4907642" y="5252681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82" name="TextBox 681"/>
            <p:cNvSpPr txBox="1"/>
            <p:nvPr/>
          </p:nvSpPr>
          <p:spPr>
            <a:xfrm>
              <a:off x="5083700" y="5189090"/>
              <a:ext cx="1989845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Contraindicated e.g. allergy, renal interactions</a:t>
              </a:r>
            </a:p>
          </p:txBody>
        </p:sp>
        <p:sp>
          <p:nvSpPr>
            <p:cNvPr id="683" name="Rectangle 682"/>
            <p:cNvSpPr/>
            <p:nvPr/>
          </p:nvSpPr>
          <p:spPr>
            <a:xfrm>
              <a:off x="4907642" y="560415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84" name="TextBox 683"/>
            <p:cNvSpPr txBox="1"/>
            <p:nvPr/>
          </p:nvSpPr>
          <p:spPr>
            <a:xfrm>
              <a:off x="5096075" y="5521317"/>
              <a:ext cx="197534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Alternative approaches could have been used e.g. analgesia, delaying</a:t>
              </a:r>
            </a:p>
          </p:txBody>
        </p:sp>
        <p:sp>
          <p:nvSpPr>
            <p:cNvPr id="685" name="Rectangle 684"/>
            <p:cNvSpPr/>
            <p:nvPr/>
          </p:nvSpPr>
          <p:spPr>
            <a:xfrm>
              <a:off x="4907642" y="5875224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86" name="TextBox 685"/>
            <p:cNvSpPr txBox="1"/>
            <p:nvPr/>
          </p:nvSpPr>
          <p:spPr>
            <a:xfrm>
              <a:off x="5089880" y="5866050"/>
              <a:ext cx="186136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Antibiotic wasn’t required</a:t>
              </a:r>
            </a:p>
          </p:txBody>
        </p:sp>
        <p:sp>
          <p:nvSpPr>
            <p:cNvPr id="687" name="Rectangle 686"/>
            <p:cNvSpPr/>
            <p:nvPr/>
          </p:nvSpPr>
          <p:spPr>
            <a:xfrm>
              <a:off x="4907642" y="606816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88" name="TextBox 687"/>
            <p:cNvSpPr txBox="1"/>
            <p:nvPr/>
          </p:nvSpPr>
          <p:spPr>
            <a:xfrm>
              <a:off x="5090533" y="6065587"/>
              <a:ext cx="198088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Other</a:t>
              </a:r>
            </a:p>
          </p:txBody>
        </p:sp>
        <p:sp>
          <p:nvSpPr>
            <p:cNvPr id="689" name="TextBox 688"/>
            <p:cNvSpPr txBox="1"/>
            <p:nvPr/>
          </p:nvSpPr>
          <p:spPr>
            <a:xfrm>
              <a:off x="7318583" y="4117365"/>
              <a:ext cx="102431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Dose appropriate</a:t>
              </a:r>
              <a:endParaRPr lang="en-GB" sz="1000" dirty="0"/>
            </a:p>
          </p:txBody>
        </p:sp>
        <p:sp>
          <p:nvSpPr>
            <p:cNvPr id="690" name="TextBox 689"/>
            <p:cNvSpPr txBox="1"/>
            <p:nvPr/>
          </p:nvSpPr>
          <p:spPr>
            <a:xfrm>
              <a:off x="7518012" y="4289201"/>
              <a:ext cx="62901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Yes</a:t>
              </a:r>
            </a:p>
          </p:txBody>
        </p:sp>
        <p:sp>
          <p:nvSpPr>
            <p:cNvPr id="691" name="Rectangle 690"/>
            <p:cNvSpPr/>
            <p:nvPr/>
          </p:nvSpPr>
          <p:spPr>
            <a:xfrm>
              <a:off x="7334174" y="429007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92" name="TextBox 691"/>
            <p:cNvSpPr txBox="1"/>
            <p:nvPr/>
          </p:nvSpPr>
          <p:spPr>
            <a:xfrm>
              <a:off x="7518012" y="4673829"/>
              <a:ext cx="81352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No: too low</a:t>
              </a:r>
              <a:endParaRPr lang="en-GB" sz="1000" dirty="0"/>
            </a:p>
          </p:txBody>
        </p:sp>
        <p:sp>
          <p:nvSpPr>
            <p:cNvPr id="693" name="Rectangle 692"/>
            <p:cNvSpPr/>
            <p:nvPr/>
          </p:nvSpPr>
          <p:spPr>
            <a:xfrm>
              <a:off x="7334174" y="467093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94" name="Rectangle 693"/>
            <p:cNvSpPr/>
            <p:nvPr/>
          </p:nvSpPr>
          <p:spPr>
            <a:xfrm>
              <a:off x="7334174" y="4855537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95" name="TextBox 694"/>
            <p:cNvSpPr txBox="1"/>
            <p:nvPr/>
          </p:nvSpPr>
          <p:spPr>
            <a:xfrm>
              <a:off x="7518736" y="4857948"/>
              <a:ext cx="62829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N/A</a:t>
              </a:r>
              <a:endParaRPr lang="en-GB" sz="1000" dirty="0"/>
            </a:p>
          </p:txBody>
        </p:sp>
        <p:sp>
          <p:nvSpPr>
            <p:cNvPr id="696" name="TextBox 695"/>
            <p:cNvSpPr txBox="1"/>
            <p:nvPr/>
          </p:nvSpPr>
          <p:spPr>
            <a:xfrm>
              <a:off x="7520184" y="4481694"/>
              <a:ext cx="711465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No: too high</a:t>
              </a:r>
              <a:endParaRPr lang="en-GB" sz="1000" dirty="0"/>
            </a:p>
          </p:txBody>
        </p:sp>
        <p:sp>
          <p:nvSpPr>
            <p:cNvPr id="697" name="Rectangle 696"/>
            <p:cNvSpPr/>
            <p:nvPr/>
          </p:nvSpPr>
          <p:spPr>
            <a:xfrm>
              <a:off x="7334174" y="4483114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698" name="TextBox 697"/>
            <p:cNvSpPr txBox="1"/>
            <p:nvPr/>
          </p:nvSpPr>
          <p:spPr>
            <a:xfrm>
              <a:off x="8518213" y="4117625"/>
              <a:ext cx="128151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Frequency appropriate</a:t>
              </a:r>
              <a:endParaRPr lang="en-GB" sz="1000" dirty="0"/>
            </a:p>
          </p:txBody>
        </p:sp>
        <p:sp>
          <p:nvSpPr>
            <p:cNvPr id="699" name="TextBox 698"/>
            <p:cNvSpPr txBox="1"/>
            <p:nvPr/>
          </p:nvSpPr>
          <p:spPr>
            <a:xfrm>
              <a:off x="8732483" y="4292867"/>
              <a:ext cx="985656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Yes</a:t>
              </a:r>
            </a:p>
          </p:txBody>
        </p:sp>
        <p:sp>
          <p:nvSpPr>
            <p:cNvPr id="700" name="Rectangle 699"/>
            <p:cNvSpPr/>
            <p:nvPr/>
          </p:nvSpPr>
          <p:spPr>
            <a:xfrm>
              <a:off x="8535154" y="429413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01" name="TextBox 700"/>
            <p:cNvSpPr txBox="1"/>
            <p:nvPr/>
          </p:nvSpPr>
          <p:spPr>
            <a:xfrm>
              <a:off x="8732263" y="4668190"/>
              <a:ext cx="985656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No: too infrequent</a:t>
              </a:r>
              <a:endParaRPr lang="en-GB" sz="1000" dirty="0"/>
            </a:p>
          </p:txBody>
        </p:sp>
        <p:sp>
          <p:nvSpPr>
            <p:cNvPr id="702" name="Rectangle 701"/>
            <p:cNvSpPr/>
            <p:nvPr/>
          </p:nvSpPr>
          <p:spPr>
            <a:xfrm>
              <a:off x="8535154" y="4670723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03" name="Rectangle 702"/>
            <p:cNvSpPr/>
            <p:nvPr/>
          </p:nvSpPr>
          <p:spPr>
            <a:xfrm>
              <a:off x="8535154" y="486155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04" name="TextBox 703"/>
            <p:cNvSpPr txBox="1"/>
            <p:nvPr/>
          </p:nvSpPr>
          <p:spPr>
            <a:xfrm>
              <a:off x="8732263" y="4857948"/>
              <a:ext cx="985656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N/A</a:t>
              </a:r>
              <a:endParaRPr lang="en-GB" sz="1000" dirty="0"/>
            </a:p>
          </p:txBody>
        </p:sp>
        <p:sp>
          <p:nvSpPr>
            <p:cNvPr id="705" name="TextBox 704"/>
            <p:cNvSpPr txBox="1"/>
            <p:nvPr/>
          </p:nvSpPr>
          <p:spPr>
            <a:xfrm>
              <a:off x="8732263" y="4479703"/>
              <a:ext cx="985656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No: too frequent</a:t>
              </a:r>
              <a:endParaRPr lang="en-GB" sz="1000" dirty="0"/>
            </a:p>
          </p:txBody>
        </p:sp>
        <p:sp>
          <p:nvSpPr>
            <p:cNvPr id="706" name="Rectangle 705"/>
            <p:cNvSpPr/>
            <p:nvPr/>
          </p:nvSpPr>
          <p:spPr>
            <a:xfrm>
              <a:off x="8535154" y="448399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07" name="TextBox 706"/>
            <p:cNvSpPr txBox="1"/>
            <p:nvPr/>
          </p:nvSpPr>
          <p:spPr>
            <a:xfrm>
              <a:off x="7314581" y="5285403"/>
              <a:ext cx="120363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Duration appropriate</a:t>
              </a:r>
              <a:endParaRPr lang="en-GB" sz="1000" dirty="0"/>
            </a:p>
          </p:txBody>
        </p:sp>
        <p:sp>
          <p:nvSpPr>
            <p:cNvPr id="708" name="TextBox 707"/>
            <p:cNvSpPr txBox="1"/>
            <p:nvPr/>
          </p:nvSpPr>
          <p:spPr>
            <a:xfrm>
              <a:off x="7511571" y="5461480"/>
              <a:ext cx="72007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Yes</a:t>
              </a:r>
            </a:p>
          </p:txBody>
        </p:sp>
        <p:sp>
          <p:nvSpPr>
            <p:cNvPr id="709" name="Rectangle 708"/>
            <p:cNvSpPr/>
            <p:nvPr/>
          </p:nvSpPr>
          <p:spPr>
            <a:xfrm>
              <a:off x="7327799" y="5465704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10" name="TextBox 709"/>
            <p:cNvSpPr txBox="1"/>
            <p:nvPr/>
          </p:nvSpPr>
          <p:spPr>
            <a:xfrm>
              <a:off x="7497635" y="5840789"/>
              <a:ext cx="73401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No: too short</a:t>
              </a:r>
              <a:endParaRPr lang="en-GB" sz="1000" dirty="0"/>
            </a:p>
          </p:txBody>
        </p:sp>
        <p:sp>
          <p:nvSpPr>
            <p:cNvPr id="711" name="Rectangle 710"/>
            <p:cNvSpPr/>
            <p:nvPr/>
          </p:nvSpPr>
          <p:spPr>
            <a:xfrm>
              <a:off x="7328977" y="584445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12" name="Rectangle 711"/>
            <p:cNvSpPr/>
            <p:nvPr/>
          </p:nvSpPr>
          <p:spPr>
            <a:xfrm>
              <a:off x="7327799" y="6032278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13" name="TextBox 712"/>
            <p:cNvSpPr txBox="1"/>
            <p:nvPr/>
          </p:nvSpPr>
          <p:spPr>
            <a:xfrm>
              <a:off x="7499407" y="6036230"/>
              <a:ext cx="73224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N/A</a:t>
              </a:r>
              <a:endParaRPr lang="en-GB" sz="1000" dirty="0"/>
            </a:p>
          </p:txBody>
        </p:sp>
        <p:sp>
          <p:nvSpPr>
            <p:cNvPr id="714" name="TextBox 713"/>
            <p:cNvSpPr txBox="1"/>
            <p:nvPr/>
          </p:nvSpPr>
          <p:spPr>
            <a:xfrm>
              <a:off x="7497635" y="5651230"/>
              <a:ext cx="73401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No: too long</a:t>
              </a:r>
              <a:endParaRPr lang="en-GB" sz="1000" dirty="0"/>
            </a:p>
          </p:txBody>
        </p:sp>
        <p:sp>
          <p:nvSpPr>
            <p:cNvPr id="715" name="Rectangle 714"/>
            <p:cNvSpPr/>
            <p:nvPr/>
          </p:nvSpPr>
          <p:spPr>
            <a:xfrm>
              <a:off x="7328977" y="565489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16" name="TextBox 715"/>
            <p:cNvSpPr txBox="1"/>
            <p:nvPr/>
          </p:nvSpPr>
          <p:spPr>
            <a:xfrm>
              <a:off x="8532329" y="5285118"/>
              <a:ext cx="79362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Delayed</a:t>
              </a:r>
              <a:endParaRPr lang="en-GB" sz="1000" dirty="0"/>
            </a:p>
          </p:txBody>
        </p:sp>
        <p:sp>
          <p:nvSpPr>
            <p:cNvPr id="717" name="TextBox 716"/>
            <p:cNvSpPr txBox="1"/>
            <p:nvPr/>
          </p:nvSpPr>
          <p:spPr>
            <a:xfrm>
              <a:off x="8721955" y="5455553"/>
              <a:ext cx="597985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/>
                <a:t>Yes</a:t>
              </a:r>
            </a:p>
          </p:txBody>
        </p:sp>
        <p:sp>
          <p:nvSpPr>
            <p:cNvPr id="718" name="Rectangle 717"/>
            <p:cNvSpPr/>
            <p:nvPr/>
          </p:nvSpPr>
          <p:spPr>
            <a:xfrm>
              <a:off x="8547534" y="5465704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19" name="TextBox 718"/>
            <p:cNvSpPr txBox="1"/>
            <p:nvPr/>
          </p:nvSpPr>
          <p:spPr>
            <a:xfrm>
              <a:off x="8714223" y="5848741"/>
              <a:ext cx="60571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Unknown</a:t>
              </a:r>
              <a:endParaRPr lang="en-GB" sz="1000" dirty="0"/>
            </a:p>
          </p:txBody>
        </p:sp>
        <p:sp>
          <p:nvSpPr>
            <p:cNvPr id="720" name="Rectangle 719"/>
            <p:cNvSpPr/>
            <p:nvPr/>
          </p:nvSpPr>
          <p:spPr>
            <a:xfrm>
              <a:off x="8547534" y="584445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21" name="TextBox 720"/>
            <p:cNvSpPr txBox="1"/>
            <p:nvPr/>
          </p:nvSpPr>
          <p:spPr>
            <a:xfrm>
              <a:off x="8717767" y="5660393"/>
              <a:ext cx="6021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No</a:t>
              </a:r>
              <a:endParaRPr lang="en-GB" sz="1000" dirty="0"/>
            </a:p>
          </p:txBody>
        </p:sp>
        <p:sp>
          <p:nvSpPr>
            <p:cNvPr id="722" name="Rectangle 721"/>
            <p:cNvSpPr/>
            <p:nvPr/>
          </p:nvSpPr>
          <p:spPr>
            <a:xfrm>
              <a:off x="8547534" y="565680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cxnSp>
          <p:nvCxnSpPr>
            <p:cNvPr id="723" name="Straight Arrow Connector 722"/>
            <p:cNvCxnSpPr>
              <a:stCxn id="575" idx="3"/>
              <a:endCxn id="586" idx="1"/>
            </p:cNvCxnSpPr>
            <p:nvPr/>
          </p:nvCxnSpPr>
          <p:spPr>
            <a:xfrm>
              <a:off x="2876215" y="2400036"/>
              <a:ext cx="186212" cy="5180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Arrow Connector 723"/>
            <p:cNvCxnSpPr>
              <a:stCxn id="577" idx="3"/>
              <a:endCxn id="586" idx="1"/>
            </p:cNvCxnSpPr>
            <p:nvPr/>
          </p:nvCxnSpPr>
          <p:spPr>
            <a:xfrm flipV="1">
              <a:off x="2879755" y="2451845"/>
              <a:ext cx="182672" cy="27154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5" name="Straight Arrow Connector 724"/>
            <p:cNvCxnSpPr>
              <a:stCxn id="579" idx="3"/>
              <a:endCxn id="589" idx="1"/>
            </p:cNvCxnSpPr>
            <p:nvPr/>
          </p:nvCxnSpPr>
          <p:spPr>
            <a:xfrm flipV="1">
              <a:off x="2879755" y="2741041"/>
              <a:ext cx="187419" cy="34672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6" name="Straight Arrow Connector 725"/>
            <p:cNvCxnSpPr>
              <a:stCxn id="581" idx="3"/>
              <a:endCxn id="591" idx="1"/>
            </p:cNvCxnSpPr>
            <p:nvPr/>
          </p:nvCxnSpPr>
          <p:spPr>
            <a:xfrm flipV="1">
              <a:off x="2876325" y="3092018"/>
              <a:ext cx="190849" cy="37255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7" name="Straight Arrow Connector 726"/>
            <p:cNvCxnSpPr>
              <a:stCxn id="581" idx="3"/>
              <a:endCxn id="593" idx="1"/>
            </p:cNvCxnSpPr>
            <p:nvPr/>
          </p:nvCxnSpPr>
          <p:spPr>
            <a:xfrm flipV="1">
              <a:off x="2876325" y="3419972"/>
              <a:ext cx="190849" cy="445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8" name="Straight Arrow Connector 727"/>
            <p:cNvCxnSpPr>
              <a:stCxn id="583" idx="3"/>
              <a:endCxn id="595" idx="1"/>
            </p:cNvCxnSpPr>
            <p:nvPr/>
          </p:nvCxnSpPr>
          <p:spPr>
            <a:xfrm>
              <a:off x="2876324" y="3912946"/>
              <a:ext cx="190850" cy="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9" name="Straight Arrow Connector 728"/>
            <p:cNvCxnSpPr>
              <a:stCxn id="641" idx="3"/>
              <a:endCxn id="652" idx="1"/>
            </p:cNvCxnSpPr>
            <p:nvPr/>
          </p:nvCxnSpPr>
          <p:spPr>
            <a:xfrm flipV="1">
              <a:off x="6313656" y="2317144"/>
              <a:ext cx="299578" cy="7642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0" name="Straight Arrow Connector 729"/>
            <p:cNvCxnSpPr>
              <a:stCxn id="643" idx="3"/>
              <a:endCxn id="652" idx="1"/>
            </p:cNvCxnSpPr>
            <p:nvPr/>
          </p:nvCxnSpPr>
          <p:spPr>
            <a:xfrm flipV="1">
              <a:off x="6315737" y="2317144"/>
              <a:ext cx="297497" cy="41797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1" name="Straight Arrow Connector 730"/>
            <p:cNvCxnSpPr>
              <a:stCxn id="645" idx="3"/>
              <a:endCxn id="655" idx="1"/>
            </p:cNvCxnSpPr>
            <p:nvPr/>
          </p:nvCxnSpPr>
          <p:spPr>
            <a:xfrm flipV="1">
              <a:off x="6313655" y="2500426"/>
              <a:ext cx="295773" cy="59232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Arrow Connector 731"/>
            <p:cNvCxnSpPr>
              <a:stCxn id="645" idx="3"/>
              <a:endCxn id="663" idx="1"/>
            </p:cNvCxnSpPr>
            <p:nvPr/>
          </p:nvCxnSpPr>
          <p:spPr>
            <a:xfrm flipV="1">
              <a:off x="6313655" y="2685269"/>
              <a:ext cx="295773" cy="40748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3" name="Straight Arrow Connector 732"/>
            <p:cNvCxnSpPr>
              <a:stCxn id="645" idx="3"/>
              <a:endCxn id="665" idx="1"/>
            </p:cNvCxnSpPr>
            <p:nvPr/>
          </p:nvCxnSpPr>
          <p:spPr>
            <a:xfrm flipV="1">
              <a:off x="6313655" y="2860628"/>
              <a:ext cx="298836" cy="23212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4" name="Straight Arrow Connector 733"/>
            <p:cNvCxnSpPr>
              <a:stCxn id="645" idx="3"/>
              <a:endCxn id="667" idx="1"/>
            </p:cNvCxnSpPr>
            <p:nvPr/>
          </p:nvCxnSpPr>
          <p:spPr>
            <a:xfrm flipV="1">
              <a:off x="6313655" y="3036085"/>
              <a:ext cx="295773" cy="566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Straight Arrow Connector 734"/>
            <p:cNvCxnSpPr>
              <a:stCxn id="647" idx="3"/>
              <a:endCxn id="657" idx="1"/>
            </p:cNvCxnSpPr>
            <p:nvPr/>
          </p:nvCxnSpPr>
          <p:spPr>
            <a:xfrm flipV="1">
              <a:off x="6313655" y="3214361"/>
              <a:ext cx="297712" cy="2495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6" name="Straight Arrow Connector 735"/>
            <p:cNvCxnSpPr>
              <a:stCxn id="647" idx="3"/>
              <a:endCxn id="659" idx="1"/>
            </p:cNvCxnSpPr>
            <p:nvPr/>
          </p:nvCxnSpPr>
          <p:spPr>
            <a:xfrm flipV="1">
              <a:off x="6313655" y="3395630"/>
              <a:ext cx="295773" cy="682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7" name="Straight Arrow Connector 736"/>
            <p:cNvCxnSpPr>
              <a:stCxn id="649" idx="3"/>
              <a:endCxn id="661" idx="1"/>
            </p:cNvCxnSpPr>
            <p:nvPr/>
          </p:nvCxnSpPr>
          <p:spPr>
            <a:xfrm flipV="1">
              <a:off x="6313655" y="3762652"/>
              <a:ext cx="295773" cy="8099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8" name="Straight Arrow Connector 737"/>
            <p:cNvCxnSpPr>
              <a:stCxn id="649" idx="3"/>
              <a:endCxn id="669" idx="1"/>
            </p:cNvCxnSpPr>
            <p:nvPr/>
          </p:nvCxnSpPr>
          <p:spPr>
            <a:xfrm>
              <a:off x="6313655" y="3843642"/>
              <a:ext cx="295773" cy="9780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9" name="TextBox 738"/>
            <p:cNvSpPr txBox="1"/>
            <p:nvPr/>
          </p:nvSpPr>
          <p:spPr>
            <a:xfrm>
              <a:off x="1172467" y="4278591"/>
              <a:ext cx="1266818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N/A</a:t>
              </a:r>
              <a:endParaRPr lang="en-GB" sz="1000" dirty="0"/>
            </a:p>
          </p:txBody>
        </p:sp>
        <p:sp>
          <p:nvSpPr>
            <p:cNvPr id="740" name="Rectangle 739"/>
            <p:cNvSpPr/>
            <p:nvPr/>
          </p:nvSpPr>
          <p:spPr>
            <a:xfrm>
              <a:off x="979260" y="427714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cxnSp>
          <p:nvCxnSpPr>
            <p:cNvPr id="741" name="Straight Arrow Connector 740"/>
            <p:cNvCxnSpPr>
              <a:stCxn id="597" idx="0"/>
              <a:endCxn id="740" idx="1"/>
            </p:cNvCxnSpPr>
            <p:nvPr/>
          </p:nvCxnSpPr>
          <p:spPr>
            <a:xfrm flipV="1">
              <a:off x="569267" y="4351914"/>
              <a:ext cx="409993" cy="50247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2" name="Straight Arrow Connector 741"/>
            <p:cNvCxnSpPr>
              <a:stCxn id="599" idx="3"/>
              <a:endCxn id="603" idx="1"/>
            </p:cNvCxnSpPr>
            <p:nvPr/>
          </p:nvCxnSpPr>
          <p:spPr>
            <a:xfrm flipV="1">
              <a:off x="646266" y="4617097"/>
              <a:ext cx="332994" cy="6165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3" name="Straight Arrow Connector 742"/>
            <p:cNvCxnSpPr>
              <a:stCxn id="599" idx="3"/>
              <a:endCxn id="605" idx="1"/>
            </p:cNvCxnSpPr>
            <p:nvPr/>
          </p:nvCxnSpPr>
          <p:spPr>
            <a:xfrm flipV="1">
              <a:off x="646266" y="4916532"/>
              <a:ext cx="328516" cy="31714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4" name="Straight Arrow Connector 743"/>
            <p:cNvCxnSpPr>
              <a:stCxn id="599" idx="3"/>
              <a:endCxn id="607" idx="1"/>
            </p:cNvCxnSpPr>
            <p:nvPr/>
          </p:nvCxnSpPr>
          <p:spPr>
            <a:xfrm>
              <a:off x="646266" y="5233672"/>
              <a:ext cx="329160" cy="3055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5" name="Straight Arrow Connector 744"/>
            <p:cNvCxnSpPr>
              <a:stCxn id="599" idx="3"/>
              <a:endCxn id="609" idx="1"/>
            </p:cNvCxnSpPr>
            <p:nvPr/>
          </p:nvCxnSpPr>
          <p:spPr>
            <a:xfrm>
              <a:off x="646266" y="5233672"/>
              <a:ext cx="329994" cy="5774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Straight Arrow Connector 745"/>
            <p:cNvCxnSpPr>
              <a:stCxn id="631" idx="2"/>
              <a:endCxn id="611" idx="1"/>
            </p:cNvCxnSpPr>
            <p:nvPr/>
          </p:nvCxnSpPr>
          <p:spPr>
            <a:xfrm>
              <a:off x="564707" y="5642928"/>
              <a:ext cx="415658" cy="61687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" name="Straight Arrow Connector 746"/>
            <p:cNvCxnSpPr>
              <a:stCxn id="634" idx="3"/>
              <a:endCxn id="672" idx="1"/>
            </p:cNvCxnSpPr>
            <p:nvPr/>
          </p:nvCxnSpPr>
          <p:spPr>
            <a:xfrm flipV="1">
              <a:off x="4392207" y="4354241"/>
              <a:ext cx="516574" cy="32669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Arrow Connector 747"/>
            <p:cNvCxnSpPr>
              <a:stCxn id="636" idx="3"/>
              <a:endCxn id="674" idx="1"/>
            </p:cNvCxnSpPr>
            <p:nvPr/>
          </p:nvCxnSpPr>
          <p:spPr>
            <a:xfrm flipV="1">
              <a:off x="4392208" y="4551959"/>
              <a:ext cx="516573" cy="58049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Arrow Connector 748"/>
            <p:cNvCxnSpPr>
              <a:stCxn id="636" idx="3"/>
              <a:endCxn id="677" idx="1"/>
            </p:cNvCxnSpPr>
            <p:nvPr/>
          </p:nvCxnSpPr>
          <p:spPr>
            <a:xfrm flipV="1">
              <a:off x="4392208" y="4745706"/>
              <a:ext cx="516572" cy="38674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0" name="Straight Arrow Connector 749"/>
            <p:cNvCxnSpPr>
              <a:stCxn id="636" idx="3"/>
              <a:endCxn id="679" idx="1"/>
            </p:cNvCxnSpPr>
            <p:nvPr/>
          </p:nvCxnSpPr>
          <p:spPr>
            <a:xfrm flipV="1">
              <a:off x="4392208" y="5006332"/>
              <a:ext cx="516572" cy="12611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1" name="Straight Arrow Connector 750"/>
            <p:cNvCxnSpPr>
              <a:stCxn id="636" idx="3"/>
              <a:endCxn id="681" idx="1"/>
            </p:cNvCxnSpPr>
            <p:nvPr/>
          </p:nvCxnSpPr>
          <p:spPr>
            <a:xfrm>
              <a:off x="4392208" y="5132451"/>
              <a:ext cx="515434" cy="19499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2" name="Straight Arrow Connector 751"/>
            <p:cNvCxnSpPr>
              <a:stCxn id="636" idx="3"/>
              <a:endCxn id="683" idx="1"/>
            </p:cNvCxnSpPr>
            <p:nvPr/>
          </p:nvCxnSpPr>
          <p:spPr>
            <a:xfrm>
              <a:off x="4392208" y="5132451"/>
              <a:ext cx="515434" cy="5464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3" name="Straight Arrow Connector 752"/>
            <p:cNvCxnSpPr>
              <a:stCxn id="636" idx="3"/>
              <a:endCxn id="685" idx="1"/>
            </p:cNvCxnSpPr>
            <p:nvPr/>
          </p:nvCxnSpPr>
          <p:spPr>
            <a:xfrm>
              <a:off x="4392208" y="5132451"/>
              <a:ext cx="515434" cy="81754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4" name="Straight Arrow Connector 753"/>
            <p:cNvCxnSpPr>
              <a:stCxn id="636" idx="3"/>
              <a:endCxn id="687" idx="1"/>
            </p:cNvCxnSpPr>
            <p:nvPr/>
          </p:nvCxnSpPr>
          <p:spPr>
            <a:xfrm>
              <a:off x="4392208" y="5132451"/>
              <a:ext cx="515434" cy="101048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5" name="Straight Arrow Connector 754"/>
            <p:cNvCxnSpPr>
              <a:stCxn id="639" idx="2"/>
              <a:endCxn id="675" idx="1"/>
            </p:cNvCxnSpPr>
            <p:nvPr/>
          </p:nvCxnSpPr>
          <p:spPr>
            <a:xfrm>
              <a:off x="4313645" y="5648379"/>
              <a:ext cx="593997" cy="68498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6" name="TextBox 755"/>
            <p:cNvSpPr txBox="1"/>
            <p:nvPr/>
          </p:nvSpPr>
          <p:spPr>
            <a:xfrm>
              <a:off x="7253446" y="1655796"/>
              <a:ext cx="233048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Upper UTI</a:t>
              </a:r>
              <a:endParaRPr lang="en-GB" sz="1000" dirty="0"/>
            </a:p>
          </p:txBody>
        </p:sp>
        <p:sp>
          <p:nvSpPr>
            <p:cNvPr id="757" name="Rectangle 756"/>
            <p:cNvSpPr/>
            <p:nvPr/>
          </p:nvSpPr>
          <p:spPr>
            <a:xfrm>
              <a:off x="7077147" y="165868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58" name="TextBox 757"/>
            <p:cNvSpPr txBox="1"/>
            <p:nvPr/>
          </p:nvSpPr>
          <p:spPr>
            <a:xfrm>
              <a:off x="7253446" y="1836773"/>
              <a:ext cx="233048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Unknown</a:t>
              </a:r>
              <a:endParaRPr lang="en-GB" sz="1000" dirty="0"/>
            </a:p>
          </p:txBody>
        </p:sp>
        <p:sp>
          <p:nvSpPr>
            <p:cNvPr id="759" name="Rectangle 758"/>
            <p:cNvSpPr/>
            <p:nvPr/>
          </p:nvSpPr>
          <p:spPr>
            <a:xfrm>
              <a:off x="7077147" y="1839659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sp>
          <p:nvSpPr>
            <p:cNvPr id="760" name="TextBox 759"/>
            <p:cNvSpPr txBox="1"/>
            <p:nvPr/>
          </p:nvSpPr>
          <p:spPr>
            <a:xfrm>
              <a:off x="3267614" y="3607017"/>
              <a:ext cx="1735632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Dipstick testing unreliable</a:t>
              </a:r>
              <a:endParaRPr lang="en-GB" sz="1000" dirty="0"/>
            </a:p>
          </p:txBody>
        </p:sp>
        <p:sp>
          <p:nvSpPr>
            <p:cNvPr id="761" name="Rectangle 760"/>
            <p:cNvSpPr/>
            <p:nvPr/>
          </p:nvSpPr>
          <p:spPr>
            <a:xfrm>
              <a:off x="3067174" y="3612456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cxnSp>
          <p:nvCxnSpPr>
            <p:cNvPr id="762" name="Straight Arrow Connector 761"/>
            <p:cNvCxnSpPr>
              <a:stCxn id="581" idx="3"/>
              <a:endCxn id="761" idx="1"/>
            </p:cNvCxnSpPr>
            <p:nvPr/>
          </p:nvCxnSpPr>
          <p:spPr>
            <a:xfrm>
              <a:off x="2876325" y="3464568"/>
              <a:ext cx="190849" cy="22265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3" name="TextBox 762"/>
            <p:cNvSpPr txBox="1"/>
            <p:nvPr/>
          </p:nvSpPr>
          <p:spPr>
            <a:xfrm>
              <a:off x="6800278" y="3503968"/>
              <a:ext cx="263575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Dipstick testing sufficient</a:t>
              </a:r>
              <a:endParaRPr lang="en-GB" sz="1000" dirty="0"/>
            </a:p>
          </p:txBody>
        </p:sp>
        <p:sp>
          <p:nvSpPr>
            <p:cNvPr id="764" name="Rectangle 763"/>
            <p:cNvSpPr/>
            <p:nvPr/>
          </p:nvSpPr>
          <p:spPr>
            <a:xfrm>
              <a:off x="6609231" y="3502042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cxnSp>
          <p:nvCxnSpPr>
            <p:cNvPr id="765" name="Straight Arrow Connector 764"/>
            <p:cNvCxnSpPr>
              <a:stCxn id="647" idx="3"/>
              <a:endCxn id="764" idx="1"/>
            </p:cNvCxnSpPr>
            <p:nvPr/>
          </p:nvCxnSpPr>
          <p:spPr>
            <a:xfrm>
              <a:off x="6313655" y="3463926"/>
              <a:ext cx="295576" cy="11288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6" name="TextBox 765"/>
            <p:cNvSpPr txBox="1"/>
            <p:nvPr/>
          </p:nvSpPr>
          <p:spPr>
            <a:xfrm>
              <a:off x="1167503" y="5054262"/>
              <a:ext cx="1355526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000" dirty="0" smtClean="0"/>
                <a:t>Symptoms </a:t>
              </a:r>
              <a:r>
                <a:rPr lang="en-GB" sz="1000" b="1" dirty="0" smtClean="0"/>
                <a:t>and</a:t>
              </a:r>
              <a:r>
                <a:rPr lang="en-GB" sz="1000" dirty="0" smtClean="0"/>
                <a:t> diagnostic tests did not support UTI</a:t>
              </a:r>
              <a:endParaRPr lang="en-GB" sz="1000" dirty="0"/>
            </a:p>
          </p:txBody>
        </p:sp>
        <p:sp>
          <p:nvSpPr>
            <p:cNvPr id="767" name="Rectangle 766"/>
            <p:cNvSpPr/>
            <p:nvPr/>
          </p:nvSpPr>
          <p:spPr>
            <a:xfrm>
              <a:off x="969407" y="5113165"/>
              <a:ext cx="149538" cy="149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  <p:cxnSp>
          <p:nvCxnSpPr>
            <p:cNvPr id="768" name="Straight Arrow Connector 767"/>
            <p:cNvCxnSpPr>
              <a:stCxn id="599" idx="3"/>
              <a:endCxn id="767" idx="1"/>
            </p:cNvCxnSpPr>
            <p:nvPr/>
          </p:nvCxnSpPr>
          <p:spPr>
            <a:xfrm flipV="1">
              <a:off x="646266" y="5187934"/>
              <a:ext cx="323141" cy="4573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9669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431</Words>
  <Application>Microsoft Office PowerPoint</Application>
  <PresentationFormat>A4 Paper (210x297 mm)</PresentationFormat>
  <Paragraphs>136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Creedy</dc:creator>
  <cp:lastModifiedBy>Deborah Creedy</cp:lastModifiedBy>
  <cp:revision>1</cp:revision>
  <dcterms:created xsi:type="dcterms:W3CDTF">2019-07-12T10:40:04Z</dcterms:created>
  <dcterms:modified xsi:type="dcterms:W3CDTF">2019-07-12T10:45:33Z</dcterms:modified>
</cp:coreProperties>
</file>